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.jp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2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fonts/font10.fntdata" ContentType="application/x-fontdata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8" r:id="rId3"/>
    <p:sldId id="256" r:id="rId5"/>
    <p:sldId id="257" r:id="rId6"/>
    <p:sldId id="259" r:id="rId7"/>
    <p:sldId id="260" r:id="rId8"/>
    <p:sldId id="324" r:id="rId9"/>
    <p:sldId id="323" r:id="rId10"/>
    <p:sldId id="261" r:id="rId11"/>
    <p:sldId id="293" r:id="rId12"/>
    <p:sldId id="296" r:id="rId13"/>
    <p:sldId id="295" r:id="rId14"/>
    <p:sldId id="297" r:id="rId15"/>
    <p:sldId id="298" r:id="rId16"/>
    <p:sldId id="262" r:id="rId17"/>
    <p:sldId id="299" r:id="rId18"/>
    <p:sldId id="300" r:id="rId19"/>
    <p:sldId id="301" r:id="rId20"/>
    <p:sldId id="304" r:id="rId21"/>
    <p:sldId id="321" r:id="rId22"/>
    <p:sldId id="322" r:id="rId23"/>
    <p:sldId id="325" r:id="rId24"/>
    <p:sldId id="326" r:id="rId25"/>
    <p:sldId id="327" r:id="rId26"/>
    <p:sldId id="288" r:id="rId27"/>
    <p:sldId id="263" r:id="rId28"/>
    <p:sldId id="265" r:id="rId29"/>
    <p:sldId id="267" r:id="rId30"/>
    <p:sldId id="268" r:id="rId31"/>
    <p:sldId id="289" r:id="rId32"/>
    <p:sldId id="273" r:id="rId33"/>
    <p:sldId id="270" r:id="rId34"/>
  </p:sldIdLst>
  <p:sldSz cx="9144000" cy="5143500" type="screen16x9"/>
  <p:notesSz cx="6858000" cy="9144000"/>
  <p:embeddedFontLst>
    <p:embeddedFont>
      <p:font typeface="Raleway Thin"/>
      <p:regular r:id="rId39"/>
    </p:embeddedFont>
    <p:embeddedFont>
      <p:font typeface="Barlow Light" panose="00000500000000000000"/>
      <p:regular r:id="rId40"/>
    </p:embeddedFont>
    <p:embeddedFont>
      <p:font typeface="Raleway"/>
      <p:regular r:id="rId41"/>
      <p:bold r:id="rId42"/>
      <p:italic r:id="rId43"/>
      <p:boldItalic r:id="rId44"/>
    </p:embeddedFont>
    <p:embeddedFont>
      <p:font typeface="Microsoft JhengHei Light" panose="020B0304030504040204" pitchFamily="34" charset="-120"/>
      <p:regular r:id="rId45"/>
    </p:embeddedFont>
    <p:embeddedFont>
      <p:font typeface="Barlow" panose="00000500000000000000"/>
      <p:italic r:id="rId46"/>
      <p:boldItalic r:id="rId47"/>
    </p:embeddedFont>
    <p:embeddedFont>
      <p:font typeface="Raleway Thin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434" autoAdjust="0"/>
  </p:normalViewPr>
  <p:slideViewPr>
    <p:cSldViewPr snapToGrid="0">
      <p:cViewPr varScale="1">
        <p:scale>
          <a:sx n="91" d="100"/>
          <a:sy n="91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font" Target="fonts/font1.fntdata"/><Relationship Id="rId26" Type="http://schemas.openxmlformats.org/officeDocument/2006/relationships/slide" Target="slides/slide23.xml"/><Relationship Id="rId18" Type="http://schemas.openxmlformats.org/officeDocument/2006/relationships/slide" Target="slides/slide15.xml"/><Relationship Id="rId13" Type="http://schemas.openxmlformats.org/officeDocument/2006/relationships/slide" Target="slides/slide10.xml"/><Relationship Id="rId47" Type="http://schemas.openxmlformats.org/officeDocument/2006/relationships/font" Target="fonts/font9.fntdata"/><Relationship Id="rId42" Type="http://schemas.openxmlformats.org/officeDocument/2006/relationships/font" Target="fonts/font4.fntdata"/><Relationship Id="rId34" Type="http://schemas.openxmlformats.org/officeDocument/2006/relationships/slide" Target="slides/slide31.xml"/><Relationship Id="rId21" Type="http://schemas.openxmlformats.org/officeDocument/2006/relationships/slide" Target="slides/slide18.xml"/><Relationship Id="rId50" Type="http://schemas.openxmlformats.org/officeDocument/2006/relationships/customXml" Target="../customXml/item2.xml"/><Relationship Id="rId7" Type="http://schemas.openxmlformats.org/officeDocument/2006/relationships/slide" Target="slides/slide4.xml"/><Relationship Id="rId29" Type="http://schemas.openxmlformats.org/officeDocument/2006/relationships/slide" Target="slides/slide26.xml"/><Relationship Id="rId2" Type="http://schemas.openxmlformats.org/officeDocument/2006/relationships/theme" Target="theme/theme1.xml"/><Relationship Id="rId16" Type="http://schemas.openxmlformats.org/officeDocument/2006/relationships/slide" Target="slides/slide13.xml"/><Relationship Id="rId45" Type="http://schemas.openxmlformats.org/officeDocument/2006/relationships/font" Target="fonts/font7.fntdata"/><Relationship Id="rId40" Type="http://schemas.openxmlformats.org/officeDocument/2006/relationships/font" Target="fonts/font2.fntdata"/><Relationship Id="rId37" Type="http://schemas.openxmlformats.org/officeDocument/2006/relationships/tableStyles" Target="tableStyles.xml"/><Relationship Id="rId32" Type="http://schemas.openxmlformats.org/officeDocument/2006/relationships/slide" Target="slides/slide29.xml"/><Relationship Id="rId24" Type="http://schemas.openxmlformats.org/officeDocument/2006/relationships/slide" Target="slides/slide21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36" Type="http://schemas.openxmlformats.org/officeDocument/2006/relationships/viewProps" Target="viewProps.xml"/><Relationship Id="rId28" Type="http://schemas.openxmlformats.org/officeDocument/2006/relationships/slide" Target="slides/slide25.xml"/><Relationship Id="rId23" Type="http://schemas.openxmlformats.org/officeDocument/2006/relationships/slide" Target="slides/slide20.xml"/><Relationship Id="rId15" Type="http://schemas.openxmlformats.org/officeDocument/2006/relationships/slide" Target="slides/slide12.xml"/><Relationship Id="rId49" Type="http://schemas.openxmlformats.org/officeDocument/2006/relationships/customXml" Target="../customXml/item1.xml"/><Relationship Id="rId44" Type="http://schemas.openxmlformats.org/officeDocument/2006/relationships/font" Target="fonts/font6.fntdata"/><Relationship Id="rId31" Type="http://schemas.openxmlformats.org/officeDocument/2006/relationships/slide" Target="slides/slide28.xml"/><Relationship Id="rId19" Type="http://schemas.openxmlformats.org/officeDocument/2006/relationships/slide" Target="slides/slide16.xml"/><Relationship Id="rId10" Type="http://schemas.openxmlformats.org/officeDocument/2006/relationships/slide" Target="slides/slide7.xml"/><Relationship Id="rId9" Type="http://schemas.openxmlformats.org/officeDocument/2006/relationships/slide" Target="slides/slide6.xml"/><Relationship Id="rId48" Type="http://schemas.openxmlformats.org/officeDocument/2006/relationships/font" Target="fonts/font10.fntdata"/><Relationship Id="rId43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0" Type="http://schemas.openxmlformats.org/officeDocument/2006/relationships/slide" Target="slides/slide27.xml"/><Relationship Id="rId27" Type="http://schemas.openxmlformats.org/officeDocument/2006/relationships/slide" Target="slides/slide24.xml"/><Relationship Id="rId22" Type="http://schemas.openxmlformats.org/officeDocument/2006/relationships/slide" Target="slides/slide19.xml"/><Relationship Id="rId14" Type="http://schemas.openxmlformats.org/officeDocument/2006/relationships/slide" Target="slides/slide11.xml"/><Relationship Id="rId8" Type="http://schemas.openxmlformats.org/officeDocument/2006/relationships/slide" Target="slides/slide5.xml"/><Relationship Id="rId51" Type="http://schemas.openxmlformats.org/officeDocument/2006/relationships/customXml" Target="../customXml/item3.xml"/><Relationship Id="rId3" Type="http://schemas.openxmlformats.org/officeDocument/2006/relationships/slide" Target="slides/slide1.xml"/><Relationship Id="rId46" Type="http://schemas.openxmlformats.org/officeDocument/2006/relationships/font" Target="fonts/font8.fntdata"/><Relationship Id="rId38" Type="http://schemas.openxmlformats.org/officeDocument/2006/relationships/commentAuthors" Target="commentAuthors.xml"/><Relationship Id="rId33" Type="http://schemas.openxmlformats.org/officeDocument/2006/relationships/slide" Target="slides/slide30.xml"/><Relationship Id="rId25" Type="http://schemas.openxmlformats.org/officeDocument/2006/relationships/slide" Target="slides/slide22.xml"/><Relationship Id="rId17" Type="http://schemas.openxmlformats.org/officeDocument/2006/relationships/slide" Target="slides/slide14.xml"/><Relationship Id="rId12" Type="http://schemas.openxmlformats.org/officeDocument/2006/relationships/slide" Target="slides/slide9.xml"/><Relationship Id="rId41" Type="http://schemas.openxmlformats.org/officeDocument/2006/relationships/font" Target="fonts/font3.fntdata"/><Relationship Id="rId20" Type="http://schemas.openxmlformats.org/officeDocument/2006/relationships/slide" Target="slides/slide17.xml"/><Relationship Id="rId6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▸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 panose="00000500000000000000"/>
              <a:buChar char="▹"/>
              <a:defRPr sz="2000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image" Target="../media/image29.GI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3.GIF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4.GIF"/><Relationship Id="rId1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490" y="1387966"/>
            <a:ext cx="5516083" cy="31027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48180" y="281285"/>
            <a:ext cx="4262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WELCOME!!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91391" y="349378"/>
            <a:ext cx="3262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solidFill>
                  <a:schemeClr val="accent3"/>
                </a:solidFill>
                <a:effectLst/>
              </a:rPr>
              <a:t>Monsters</a:t>
            </a:r>
            <a:endParaRPr lang="en-US" sz="5400" b="1" cap="none" spc="0" dirty="0">
              <a:solidFill>
                <a:schemeClr val="accent3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861" y="3891054"/>
            <a:ext cx="942746" cy="903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91" y="1201755"/>
            <a:ext cx="8736995" cy="36692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153" y="3863450"/>
            <a:ext cx="609600" cy="64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50" y="3863451"/>
            <a:ext cx="508923" cy="6461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728" y="3863450"/>
            <a:ext cx="650647" cy="6461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201" y="3863450"/>
            <a:ext cx="604524" cy="6437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1620" y="398017"/>
            <a:ext cx="1992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Items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51" y="859682"/>
            <a:ext cx="8763697" cy="404212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5600"/>
            <a:ext cx="2198451" cy="1082700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Bombs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9616" y="3316200"/>
            <a:ext cx="670561" cy="658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45" y="765775"/>
            <a:ext cx="6248400" cy="410527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2803" y="1004012"/>
            <a:ext cx="1981200" cy="35433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64" y="1241599"/>
            <a:ext cx="5248275" cy="36294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9458" y="318269"/>
            <a:ext cx="38779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solidFill>
                  <a:srgbClr val="FFC000"/>
                </a:solidFill>
                <a:effectLst/>
              </a:rPr>
              <a:t>Explosions</a:t>
            </a:r>
            <a:endParaRPr lang="en-US" sz="5400" b="1" cap="none" spc="0" dirty="0">
              <a:solidFill>
                <a:srgbClr val="FFC000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34" y="3318587"/>
            <a:ext cx="2667000" cy="12287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43227" y="1335332"/>
            <a:ext cx="3867900" cy="32161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Animations</a:t>
            </a:r>
            <a:endParaRPr lang="en-US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Collisions</a:t>
            </a:r>
            <a:endParaRPr lang="en-US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Attack</a:t>
            </a:r>
            <a:endParaRPr lang="en-US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Drop</a:t>
            </a:r>
            <a:endParaRPr lang="en-US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Pick Up</a:t>
            </a:r>
            <a:endParaRPr lang="en-US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Move</a:t>
            </a:r>
            <a:endParaRPr lang="en-US" dirty="0"/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57527" y="420520"/>
            <a:ext cx="39789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MECHANISM</a:t>
            </a:r>
            <a:endParaRPr lang="en-US" sz="4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3">
                  <a:lumMod val="5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" grpId="0" build="p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Animations</a:t>
            </a:r>
            <a:endParaRPr lang="en-US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4499" y="467162"/>
            <a:ext cx="3819525" cy="443475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82501" y="420729"/>
            <a:ext cx="2800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Collision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241" y="1342843"/>
            <a:ext cx="7604234" cy="360504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95932" y="329924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solidFill>
                  <a:schemeClr val="accent4"/>
                </a:solidFill>
                <a:effectLst/>
              </a:rPr>
              <a:t>Attack</a:t>
            </a:r>
            <a:endParaRPr lang="en-US" sz="5400" b="1" cap="none" spc="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151351"/>
            <a:ext cx="7872248" cy="387081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05982" y="349807"/>
            <a:ext cx="18004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Drop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0828" y="1387858"/>
            <a:ext cx="6296025" cy="30194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23697" y="307193"/>
            <a:ext cx="2723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Pick Up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8111" y="1588282"/>
            <a:ext cx="6772275" cy="32480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541539" y="705264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PROJECT PRESENTATION</a:t>
            </a:r>
            <a:endParaRPr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2050" name="Picture 2" descr="https://lh6.googleusercontent.com/AoriqTw4e4Zo_KBS7hzt8pL3-ITxbJCnlyPuhbINKbyZxa4MtgO-4MWLcf76QXScezLFDIPSNwiI9lKrUZ_gqgJW2v58-iTkR7iRWg4VA5yOS1irxrIzh-tIkzQX5So9cZFyZhf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43" y="-647272"/>
            <a:ext cx="3873357" cy="642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" name="Google Shape;338;p12"/>
          <p:cNvSpPr txBox="1"/>
          <p:nvPr/>
        </p:nvSpPr>
        <p:spPr>
          <a:xfrm>
            <a:off x="164204" y="3255081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Trịnh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Quang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Anh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  ITITIU19002</a:t>
            </a:r>
            <a:endParaRPr lang="en-US" sz="18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Lê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Trần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Phong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   ITITIU19180</a:t>
            </a:r>
            <a:endParaRPr lang="en-US" sz="18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Nguyễn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Ngọc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 Minh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Nhật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  ITITIU19172</a:t>
            </a:r>
            <a:endParaRPr lang="en-US" sz="18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  <p:bldP spid="3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en-US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Move</a:t>
            </a:r>
            <a:endParaRPr lang="en-US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8634" y="392774"/>
            <a:ext cx="3938979" cy="471257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4</a:t>
            </a:r>
            <a:endParaRPr sz="3600" b="1" dirty="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7900" y="1821905"/>
            <a:ext cx="624972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Raleway Thin" charset="0"/>
              </a:rPr>
              <a:t>Path-Finding Applying </a:t>
            </a:r>
            <a:r>
              <a:rPr lang="en-US" sz="4800" b="1" dirty="0" err="1">
                <a:solidFill>
                  <a:srgbClr val="FF0000"/>
                </a:solidFill>
                <a:latin typeface="Raleway Thin" charset="0"/>
              </a:rPr>
              <a:t>Dijsktra</a:t>
            </a:r>
            <a:endParaRPr lang="en-US" sz="4800" b="1" cap="none" spc="0" dirty="0">
              <a:solidFill>
                <a:srgbClr val="FF0000"/>
              </a:solidFill>
              <a:effectLst/>
              <a:latin typeface="Raleway Thin" charset="0"/>
            </a:endParaRPr>
          </a:p>
        </p:txBody>
      </p:sp>
      <p:grpSp>
        <p:nvGrpSpPr>
          <p:cNvPr id="112" name="Google Shape;3908;p38"/>
          <p:cNvGrpSpPr/>
          <p:nvPr/>
        </p:nvGrpSpPr>
        <p:grpSpPr>
          <a:xfrm>
            <a:off x="6218455" y="1152702"/>
            <a:ext cx="2354929" cy="2849196"/>
            <a:chOff x="2183550" y="65875"/>
            <a:chExt cx="4483981" cy="4807045"/>
          </a:xfrm>
        </p:grpSpPr>
        <p:sp>
          <p:nvSpPr>
            <p:cNvPr id="113" name="Google Shape;3909;p3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3910;p3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3911;p3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3912;p3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3913;p3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3914;p3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3915;p3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3916;p3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" name="Google Shape;3917;p3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3918;p3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3919;p3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3920;p3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3921;p3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3922;p3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3923;p3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3924;p3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3925;p3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0" name="Google Shape;3926;p3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3927;p3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3928;p3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3929;p3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3930;p3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35" name="Google Shape;3931;p3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71" name="Google Shape;3932;p3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2" name="Google Shape;3933;p3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3" name="Google Shape;3934;p3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4" name="Google Shape;3935;p3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grpSp>
              <p:nvGrpSpPr>
                <p:cNvPr id="185" name="Google Shape;3936;p3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50" name="Google Shape;3937;p3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51" name="Google Shape;3938;p3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86" name="Google Shape;3939;p3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7" name="Google Shape;3940;p3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8" name="Google Shape;3941;p3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9" name="Google Shape;3942;p3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0" name="Google Shape;3943;p3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1" name="Google Shape;3944;p3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2" name="Google Shape;3945;p3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3" name="Google Shape;3946;p3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4" name="Google Shape;3947;p3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5" name="Google Shape;3948;p3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6" name="Google Shape;3949;p3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7" name="Google Shape;3950;p3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8" name="Google Shape;3951;p3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9" name="Google Shape;3952;p3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0" name="Google Shape;3953;p3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1" name="Google Shape;3954;p3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2" name="Google Shape;3955;p3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3" name="Google Shape;3956;p3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4" name="Google Shape;3957;p3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5" name="Google Shape;3958;p3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6" name="Google Shape;3959;p3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7" name="Google Shape;3960;p3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8" name="Google Shape;3961;p3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9" name="Google Shape;3962;p3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0" name="Google Shape;3963;p3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1" name="Google Shape;3964;p3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2" name="Google Shape;3965;p3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3" name="Google Shape;3966;p3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4" name="Google Shape;3967;p3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5" name="Google Shape;3968;p3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6" name="Google Shape;3969;p3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7" name="Google Shape;3970;p3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8" name="Google Shape;3971;p3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9" name="Google Shape;3972;p3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0" name="Google Shape;3973;p3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1" name="Google Shape;3974;p3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2" name="Google Shape;3975;p3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3" name="Google Shape;3976;p3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4" name="Google Shape;3977;p3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5" name="Google Shape;3978;p3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6" name="Google Shape;3979;p3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7" name="Google Shape;3980;p3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8" name="Google Shape;3981;p3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9" name="Google Shape;3982;p3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0" name="Google Shape;3983;p3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1" name="Google Shape;3984;p3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2" name="Google Shape;3985;p3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3" name="Google Shape;3986;p3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4" name="Google Shape;3987;p3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5" name="Google Shape;3988;p3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6" name="Google Shape;3989;p3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7" name="Google Shape;3990;p3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8" name="Google Shape;3991;p3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9" name="Google Shape;3992;p3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0" name="Google Shape;3993;p3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1" name="Google Shape;3994;p3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2" name="Google Shape;3995;p3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3" name="Google Shape;3996;p3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4" name="Google Shape;3997;p3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5" name="Google Shape;3998;p3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6" name="Google Shape;3999;p3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7" name="Google Shape;4000;p3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8" name="Google Shape;4001;p3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9" name="Google Shape;4002;p3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172" name="Google Shape;4003;p3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3" name="Google Shape;4004;p3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7" name="Google Shape;4005;p3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78" name="Google Shape;4006;p3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79" name="Google Shape;4007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80" name="Google Shape;4008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81" name="Google Shape;4009;p3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74" name="Google Shape;4010;p3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5" name="Google Shape;4011;p3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6" name="Google Shape;4012;p3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sp>
          <p:nvSpPr>
            <p:cNvPr id="136" name="Google Shape;4013;p3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" name="Google Shape;4014;p3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" name="Google Shape;4015;p3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" name="Google Shape;4016;p3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0" name="Google Shape;4017;p3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4018;p3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2" name="Google Shape;4019;p3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4020;p3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4021;p3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4022;p3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4023;p3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4024;p3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4025;p3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4026;p3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4027;p3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" name="Google Shape;4028;p3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4029;p3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4030;p3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4031;p3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4032;p3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4033;p3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4034;p3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4035;p3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4036;p3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4037;p3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4038;p3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4039;p3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4040;p3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4041;p3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65" name="Google Shape;4042;p3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6" name="Google Shape;4043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" name="Google Shape;4044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" name="Google Shape;4045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" name="Google Shape;4046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0" name="Google Shape;4047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751" y="0"/>
            <a:ext cx="3346724" cy="2826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4267200" cy="2826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64" y="2884150"/>
            <a:ext cx="2095500" cy="175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352" y="1053005"/>
            <a:ext cx="4351283" cy="2890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409" y="888452"/>
            <a:ext cx="3940066" cy="321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304800" y="4397335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4</a:t>
            </a:r>
            <a:endParaRPr sz="3600" b="1" dirty="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1251" y="1811172"/>
            <a:ext cx="840966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GB" sz="4800" b="1" cap="none" spc="0" dirty="0">
                <a:solidFill>
                  <a:schemeClr val="accent3"/>
                </a:solidFill>
                <a:effectLst/>
                <a:latin typeface="Raleway Thin" charset="0"/>
              </a:rPr>
              <a:t>DESIGN PATTERNS, FUTURE UPDATES</a:t>
            </a:r>
            <a:endParaRPr lang="en-US" sz="4800" b="1" cap="none" spc="0" dirty="0">
              <a:solidFill>
                <a:schemeClr val="accent3"/>
              </a:solidFill>
              <a:effectLst/>
              <a:latin typeface="Raleway Thin" charset="0"/>
            </a:endParaRPr>
          </a:p>
        </p:txBody>
      </p:sp>
      <p:grpSp>
        <p:nvGrpSpPr>
          <p:cNvPr id="112" name="Google Shape;3908;p38"/>
          <p:cNvGrpSpPr/>
          <p:nvPr/>
        </p:nvGrpSpPr>
        <p:grpSpPr>
          <a:xfrm>
            <a:off x="6607337" y="1147152"/>
            <a:ext cx="2354929" cy="2849196"/>
            <a:chOff x="2183550" y="65875"/>
            <a:chExt cx="4483981" cy="4807045"/>
          </a:xfrm>
        </p:grpSpPr>
        <p:sp>
          <p:nvSpPr>
            <p:cNvPr id="113" name="Google Shape;3909;p3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3910;p3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3911;p3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3912;p3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" name="Google Shape;3913;p3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" name="Google Shape;3914;p3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" name="Google Shape;3915;p3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" name="Google Shape;3916;p3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1" name="Google Shape;3917;p3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3918;p3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3919;p3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3920;p3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3921;p3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3922;p3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3923;p3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3924;p3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3925;p3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0" name="Google Shape;3926;p3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1" name="Google Shape;3927;p3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2" name="Google Shape;3928;p3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3" name="Google Shape;3929;p3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4" name="Google Shape;3930;p3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35" name="Google Shape;3931;p3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71" name="Google Shape;3932;p3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2" name="Google Shape;3933;p3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3" name="Google Shape;3934;p3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4" name="Google Shape;3935;p3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grpSp>
              <p:nvGrpSpPr>
                <p:cNvPr id="185" name="Google Shape;3936;p3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50" name="Google Shape;3937;p3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251" name="Google Shape;3938;p3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86" name="Google Shape;3939;p3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7" name="Google Shape;3940;p3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8" name="Google Shape;3941;p3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89" name="Google Shape;3942;p3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0" name="Google Shape;3943;p3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1" name="Google Shape;3944;p3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2" name="Google Shape;3945;p3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3" name="Google Shape;3946;p3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4" name="Google Shape;3947;p3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5" name="Google Shape;3948;p3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6" name="Google Shape;3949;p3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7" name="Google Shape;3950;p3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8" name="Google Shape;3951;p3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99" name="Google Shape;3952;p3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0" name="Google Shape;3953;p3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1" name="Google Shape;3954;p3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2" name="Google Shape;3955;p3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3" name="Google Shape;3956;p3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4" name="Google Shape;3957;p3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5" name="Google Shape;3958;p3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6" name="Google Shape;3959;p3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7" name="Google Shape;3960;p3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8" name="Google Shape;3961;p3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09" name="Google Shape;3962;p3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0" name="Google Shape;3963;p3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1" name="Google Shape;3964;p3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2" name="Google Shape;3965;p3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3" name="Google Shape;3966;p3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4" name="Google Shape;3967;p3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5" name="Google Shape;3968;p3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6" name="Google Shape;3969;p3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7" name="Google Shape;3970;p3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8" name="Google Shape;3971;p3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19" name="Google Shape;3972;p3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0" name="Google Shape;3973;p3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1" name="Google Shape;3974;p3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2" name="Google Shape;3975;p3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3" name="Google Shape;3976;p3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4" name="Google Shape;3977;p3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5" name="Google Shape;3978;p3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6" name="Google Shape;3979;p3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7" name="Google Shape;3980;p3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8" name="Google Shape;3981;p3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29" name="Google Shape;3982;p3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0" name="Google Shape;3983;p3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1" name="Google Shape;3984;p3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2" name="Google Shape;3985;p3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3" name="Google Shape;3986;p3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4" name="Google Shape;3987;p3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5" name="Google Shape;3988;p3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6" name="Google Shape;3989;p3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7" name="Google Shape;3990;p3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8" name="Google Shape;3991;p3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39" name="Google Shape;3992;p3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0" name="Google Shape;3993;p3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1" name="Google Shape;3994;p3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2" name="Google Shape;3995;p3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3" name="Google Shape;3996;p3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4" name="Google Shape;3997;p3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5" name="Google Shape;3998;p3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6" name="Google Shape;3999;p3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7" name="Google Shape;4000;p3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8" name="Google Shape;4001;p3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49" name="Google Shape;4002;p3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  <p:grpSp>
            <p:nvGrpSpPr>
              <p:cNvPr id="172" name="Google Shape;4003;p3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3" name="Google Shape;4004;p3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7" name="Google Shape;4005;p3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78" name="Google Shape;4006;p3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79" name="Google Shape;4007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80" name="Google Shape;4008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181" name="Google Shape;4009;p3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sp>
              <p:nvSpPr>
                <p:cNvPr id="174" name="Google Shape;4010;p3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5" name="Google Shape;4011;p3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176" name="Google Shape;4012;p3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  <p:sp>
          <p:nvSpPr>
            <p:cNvPr id="136" name="Google Shape;4013;p3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7" name="Google Shape;4014;p3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8" name="Google Shape;4015;p3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39" name="Google Shape;4016;p3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0" name="Google Shape;4017;p3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4018;p3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2" name="Google Shape;4019;p3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3" name="Google Shape;4020;p3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4" name="Google Shape;4021;p3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5" name="Google Shape;4022;p3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6" name="Google Shape;4023;p3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7" name="Google Shape;4024;p3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8" name="Google Shape;4025;p3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9" name="Google Shape;4026;p3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0" name="Google Shape;4027;p3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1" name="Google Shape;4028;p3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2" name="Google Shape;4029;p3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3" name="Google Shape;4030;p3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4" name="Google Shape;4031;p3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5" name="Google Shape;4032;p3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6" name="Google Shape;4033;p3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7" name="Google Shape;4034;p3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8" name="Google Shape;4035;p3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9" name="Google Shape;4036;p3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0" name="Google Shape;4037;p3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1" name="Google Shape;4038;p3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2" name="Google Shape;4039;p3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3" name="Google Shape;4040;p3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4" name="Google Shape;4041;p3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65" name="Google Shape;4042;p3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6" name="Google Shape;4043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7" name="Google Shape;4044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8" name="Google Shape;4045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69" name="Google Shape;4046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70" name="Google Shape;4047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83390" y="1204907"/>
            <a:ext cx="3203020" cy="4258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/>
              <a:t>Decorator Design Pattern</a:t>
            </a:r>
            <a:endParaRPr lang="en-US"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11817" y="359213"/>
            <a:ext cx="6301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DESIGN PATTERN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Google Shape;857;p19"/>
          <p:cNvSpPr txBox="1"/>
          <p:nvPr/>
        </p:nvSpPr>
        <p:spPr>
          <a:xfrm>
            <a:off x="483390" y="2190762"/>
            <a:ext cx="4150255" cy="42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▸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4"/>
                </a:solidFill>
              </a:rPr>
              <a:t>Factory Method Design Pattern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Google Shape;857;p19"/>
          <p:cNvSpPr txBox="1"/>
          <p:nvPr/>
        </p:nvSpPr>
        <p:spPr>
          <a:xfrm>
            <a:off x="483390" y="3173272"/>
            <a:ext cx="3203020" cy="42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▸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5"/>
                </a:solidFill>
              </a:rPr>
              <a:t>Singleton Design Pattern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Google Shape;857;p19"/>
          <p:cNvSpPr txBox="1"/>
          <p:nvPr/>
        </p:nvSpPr>
        <p:spPr>
          <a:xfrm>
            <a:off x="483390" y="4075227"/>
            <a:ext cx="3203020" cy="42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▸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 panose="00000500000000000000"/>
              <a:buChar char="▹"/>
              <a:defRPr sz="18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Prototype Design Pattern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1661" y="1460879"/>
            <a:ext cx="3734776" cy="282728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" grpId="0" build="p"/>
      <p:bldP spid="3" grpId="0"/>
      <p:bldP spid="6" grpId="0" build="p"/>
      <p:bldP spid="7" grpId="0" build="p"/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589332"/>
            <a:ext cx="5820310" cy="15588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en-US" sz="3600" b="1" dirty="0"/>
              <a:t>Update new features and mechanisms</a:t>
            </a:r>
            <a:endParaRPr lang="en-US" sz="3600" b="1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122" name="Picture 2" descr="Game dat bom it 4 - Phần 4 tựa game dat boom it - Game24H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57" y="1466480"/>
            <a:ext cx="4058292" cy="348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omb It 4 - Play Bomb It 4 on Crazy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23" y="1368740"/>
            <a:ext cx="3819238" cy="3521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306109" y="420665"/>
            <a:ext cx="8799816" cy="188074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en-US" sz="3600" b="1" dirty="0"/>
              <a:t>Reinforcement of Game Graphics and other Gameplay features</a:t>
            </a:r>
            <a:endParaRPr lang="en-US" sz="3600" b="1" dirty="0"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146" name="Picture 2" descr="Bomb Chicken Mobile đến tay game thủ vào tháng 04 tớ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18" y="1361038"/>
            <a:ext cx="7015786" cy="359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600" b="1" dirty="0"/>
              <a:t>Approaching to an Online Multiplayer Game </a:t>
            </a:r>
            <a:endParaRPr sz="3600" dirty="0"/>
          </a:p>
        </p:txBody>
      </p:sp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170" name="Picture 2" descr="Bomb It 2 Review - Frip 3 Gam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7" y="1490625"/>
            <a:ext cx="5034337" cy="3455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uper Mario Bomb 2 | NuMu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890" y="1360245"/>
            <a:ext cx="3765035" cy="34290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4" name="AutoShape 4" descr="Sign in to GitHub · GitH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8198" name="Picture 6" descr="Sign in to GitHub · GitHu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314" y="2043412"/>
            <a:ext cx="3296095" cy="29304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91793" y="1761692"/>
            <a:ext cx="7701516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5000" b="1" cap="none" spc="0" dirty="0">
                <a:solidFill>
                  <a:schemeClr val="accent4"/>
                </a:solidFill>
                <a:effectLst/>
              </a:rPr>
              <a:t>GITHUB REPOSITORY, </a:t>
            </a:r>
            <a:r>
              <a:rPr lang="en-US" sz="5000" b="1" cap="none" spc="0" dirty="0">
                <a:solidFill>
                  <a:schemeClr val="accent4"/>
                </a:solidFill>
                <a:effectLst/>
              </a:rPr>
              <a:t>REFERENCES</a:t>
            </a:r>
            <a:endParaRPr lang="en-US" sz="5000" b="1" cap="none" spc="0" dirty="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/>
              <a:t>OUTLINE</a:t>
            </a:r>
            <a:endParaRPr lang="en-US" altLang="en-GB"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5573284" y="2228421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b="1"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2645" y="1350959"/>
            <a:ext cx="4758630" cy="36628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dirty="0"/>
              <a:t>1. Game rules</a:t>
            </a:r>
            <a:endParaRPr lang="en-US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dirty="0"/>
              <a:t>2. Features and Mechanisms</a:t>
            </a:r>
            <a:endParaRPr lang="en-US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400" dirty="0"/>
              <a:t>3. </a:t>
            </a:r>
            <a:r>
              <a:rPr lang="en-US" sz="2400" dirty="0" err="1"/>
              <a:t>Path-Finding Applying Dijsktra</a:t>
            </a:r>
            <a:endParaRPr lang="en-US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dirty="0"/>
              <a:t>4.Design Patterns, Future Updates</a:t>
            </a:r>
            <a:endParaRPr sz="2400" dirty="0"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457200" y="4265975"/>
            <a:ext cx="82296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16" y="2010260"/>
            <a:ext cx="3802759" cy="281888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328725" y="580639"/>
            <a:ext cx="4489855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Links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328930" y="1285240"/>
            <a:ext cx="8320405" cy="8648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dirty="0"/>
              <a:t>Youtube</a:t>
            </a:r>
            <a:endParaRPr lang="en-GB" b="1" dirty="0"/>
          </a:p>
          <a:p>
            <a:pPr marL="0" lvl="0" indent="0">
              <a:buNone/>
            </a:pPr>
            <a:r>
              <a:rPr lang="en-US" dirty="0"/>
              <a:t>https://bitly.com.vn/e330b9</a:t>
            </a:r>
            <a:endParaRPr lang="en-US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8725" y="3803582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Image</a:t>
            </a:r>
            <a:endParaRPr lang="en-US" b="1" dirty="0"/>
          </a:p>
          <a:p>
            <a:pPr marL="0" lvl="0" indent="0">
              <a:buNone/>
            </a:pPr>
            <a:r>
              <a:rPr lang="en-US" dirty="0"/>
              <a:t>https://cartoonsmart.com/</a:t>
            </a:r>
            <a:endParaRPr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328725" y="2495156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Design Pattern references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https://sourcemaking.com/</a:t>
            </a:r>
            <a:endParaRPr dirty="0"/>
          </a:p>
        </p:txBody>
      </p:sp>
      <p:pic>
        <p:nvPicPr>
          <p:cNvPr id="9226" name="Picture 10" descr="Design Patterns &amp; Refactor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144" y="3265866"/>
            <a:ext cx="2104740" cy="14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Medieval Thug | CartoonSmart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06" y="2951331"/>
            <a:ext cx="2644419" cy="178285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39;p29"/>
          <p:cNvSpPr txBox="1">
            <a:spLocks noGrp="1"/>
          </p:cNvSpPr>
          <p:nvPr/>
        </p:nvSpPr>
        <p:spPr>
          <a:xfrm>
            <a:off x="3290365" y="1147686"/>
            <a:ext cx="2961412" cy="1347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 panose="00000500000000000000"/>
              <a:buChar char="▸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9pPr>
          </a:lstStyle>
          <a:p>
            <a:pPr marL="0" lvl="0" indent="0">
              <a:buNone/>
            </a:pPr>
            <a:r>
              <a:rPr lang="en-US" b="1" dirty="0"/>
              <a:t>GitHub Repository Link</a:t>
            </a:r>
            <a:endParaRPr lang="en-US" b="1" dirty="0"/>
          </a:p>
          <a:p>
            <a:pPr marL="0" lvl="0" indent="0">
              <a:buNone/>
            </a:pPr>
            <a:r>
              <a:rPr lang="en-US" dirty="0"/>
              <a:t>https://github.com/TP-O/boom</a:t>
            </a:r>
            <a:br>
              <a:rPr lang="en-US" sz="1200" dirty="0"/>
            </a:br>
            <a:endParaRPr sz="1200" dirty="0"/>
          </a:p>
        </p:txBody>
      </p:sp>
      <p:sp>
        <p:nvSpPr>
          <p:cNvPr id="3" name="Google Shape;1739;p29"/>
          <p:cNvSpPr txBox="1">
            <a:spLocks noGrp="1"/>
          </p:cNvSpPr>
          <p:nvPr/>
        </p:nvSpPr>
        <p:spPr>
          <a:xfrm>
            <a:off x="3289730" y="2075421"/>
            <a:ext cx="2961412" cy="1347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 panose="00000500000000000000"/>
              <a:buChar char="▸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 panose="00000500000000000000"/>
              <a:buChar char="▹"/>
              <a:defRPr sz="1600" b="0" i="0" u="none" strike="noStrike" cap="none">
                <a:solidFill>
                  <a:schemeClr val="dk1"/>
                </a:solidFill>
                <a:latin typeface="Barlow Light" panose="00000500000000000000"/>
                <a:ea typeface="Barlow Light" panose="00000500000000000000"/>
                <a:cs typeface="Barlow Light" panose="00000500000000000000"/>
                <a:sym typeface="Barlow Light" panose="00000500000000000000"/>
              </a:defRPr>
            </a:lvl9pPr>
          </a:lstStyle>
          <a:p>
            <a:pPr marL="0" lvl="0" indent="0">
              <a:buNone/>
            </a:pPr>
            <a:r>
              <a:rPr lang="en-US" b="1" dirty="0"/>
              <a:t>Dijkstra Algorithm </a:t>
            </a:r>
            <a:endParaRPr lang="en-US" sz="1200" b="1" dirty="0"/>
          </a:p>
          <a:p>
            <a:pPr marL="0" lvl="0" indent="0">
              <a:buNone/>
            </a:pPr>
            <a:r>
              <a:rPr lang="en-US" dirty="0"/>
              <a:t>https://bom.to/QlAUlXKlWWxop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5" grpId="0" build="p"/>
      <p:bldP spid="1736" grpId="0" build="p"/>
      <p:bldP spid="1739" grpId="0" build="p"/>
      <p:bldP spid="2" grpId="0" build="p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  <p:pic>
        <p:nvPicPr>
          <p:cNvPr id="10242" name="Picture 2" descr="thank you for listening Memes &amp; GIFs - Imgfli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nimated Thank You For Listening GIFs | Ten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9" y="1071935"/>
            <a:ext cx="2095500" cy="20955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48434" y="1674330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GAME RULES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304800" y="4397335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+mn-lt"/>
                <a:ea typeface="Barlow" panose="00000500000000000000"/>
                <a:cs typeface="Barlow" panose="00000500000000000000"/>
                <a:sym typeface="Barlow" panose="00000500000000000000"/>
              </a:rPr>
              <a:t>1</a:t>
            </a:r>
            <a:endParaRPr sz="3600" b="1" dirty="0">
              <a:solidFill>
                <a:schemeClr val="lt1"/>
              </a:solidFill>
              <a:latin typeface="+mn-lt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977222" y="2324782"/>
            <a:ext cx="675576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1. Moving characters to place bomb </a:t>
            </a:r>
            <a:r>
              <a:rPr lang="en-GB" sz="2400" dirty="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💣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2. Kill the monsters before they try to kill you </a:t>
            </a:r>
            <a:r>
              <a:rPr lang="en-GB" sz="2400" dirty="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🎃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3. Getting items to get stronger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2071722" y="846770"/>
            <a:ext cx="42883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GAME RULES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3074" name="Picture 2" descr="Musical Freedom Explosion GIF by Tiësto - Find &amp; Share on GIPHY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556" y="31446"/>
            <a:ext cx="2527444" cy="210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507466" y="1514065"/>
            <a:ext cx="5640900" cy="33569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Phase 1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Phase 2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Phase 3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US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1024080" y="462325"/>
            <a:ext cx="23038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PHASE</a:t>
            </a:r>
            <a:endParaRPr lang="en-US" sz="48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0072" y="209963"/>
            <a:ext cx="3208624" cy="2132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98" y="2548141"/>
            <a:ext cx="3208624" cy="2132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3" y="2548141"/>
            <a:ext cx="3208625" cy="21327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FEATURES, MECHANISM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304800" y="4397335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+mn-lt"/>
                <a:ea typeface="Barlow" panose="00000500000000000000"/>
                <a:cs typeface="Barlow" panose="00000500000000000000"/>
                <a:sym typeface="Barlow" panose="00000500000000000000"/>
              </a:rPr>
              <a:t>2</a:t>
            </a:r>
            <a:endParaRPr sz="3600" b="1" dirty="0">
              <a:solidFill>
                <a:schemeClr val="lt1"/>
              </a:solidFill>
              <a:latin typeface="+mn-lt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07837" y="1430771"/>
            <a:ext cx="5640900" cy="33569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Players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Monsters</a:t>
            </a: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Items</a:t>
            </a:r>
            <a:endParaRPr lang="en-US" dirty="0"/>
          </a:p>
          <a:p>
            <a:r>
              <a:rPr lang="en-US" dirty="0"/>
              <a:t>Tiles</a:t>
            </a:r>
            <a:endParaRPr lang="en-US" dirty="0"/>
          </a:p>
          <a:p>
            <a:r>
              <a:rPr lang="en-US" dirty="0"/>
              <a:t>Bombs</a:t>
            </a:r>
            <a:endParaRPr lang="en-US" dirty="0"/>
          </a:p>
          <a:p>
            <a:r>
              <a:rPr lang="en-US" dirty="0"/>
              <a:t>Explosions</a:t>
            </a:r>
            <a:endParaRPr lang="en-US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519950" y="430794"/>
            <a:ext cx="35012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8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FEATURES</a:t>
            </a:r>
            <a:endParaRPr lang="en-US" sz="48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t="4059" r="40280" b="18833"/>
          <a:stretch>
            <a:fillRect/>
          </a:stretch>
        </p:blipFill>
        <p:spPr>
          <a:xfrm>
            <a:off x="4902059" y="1358728"/>
            <a:ext cx="3820701" cy="32980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62169" y="373468"/>
            <a:ext cx="2646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solidFill>
                  <a:schemeClr val="accent4"/>
                </a:solidFill>
                <a:effectLst/>
              </a:rPr>
              <a:t>Players</a:t>
            </a:r>
            <a:endParaRPr lang="en-US" sz="5400" b="1" cap="none" spc="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993" y="3584028"/>
            <a:ext cx="1034585" cy="1052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395287"/>
            <a:ext cx="8201025" cy="43529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BACBA8D7012C48B9C8989B75D8BCD9" ma:contentTypeVersion="8" ma:contentTypeDescription="Create a new document." ma:contentTypeScope="" ma:versionID="474cbedf9fe899a4586ab3b23203738b">
  <xsd:schema xmlns:xsd="http://www.w3.org/2001/XMLSchema" xmlns:xs="http://www.w3.org/2001/XMLSchema" xmlns:p="http://schemas.microsoft.com/office/2006/metadata/properties" xmlns:ns2="401e854d-4c99-4619-a021-0c4803366ce8" targetNamespace="http://schemas.microsoft.com/office/2006/metadata/properties" ma:root="true" ma:fieldsID="a6a39d80263f6df6fe1e331fcabb0f41" ns2:_="">
    <xsd:import namespace="401e854d-4c99-4619-a021-0c4803366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1e854d-4c99-4619-a021-0c4803366c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5AD368-7647-47A5-A629-C942EB2DAD8F}"/>
</file>

<file path=customXml/itemProps2.xml><?xml version="1.0" encoding="utf-8"?>
<ds:datastoreItem xmlns:ds="http://schemas.openxmlformats.org/officeDocument/2006/customXml" ds:itemID="{DBDB8143-1E2F-4319-A302-AD9040A6483D}"/>
</file>

<file path=customXml/itemProps3.xml><?xml version="1.0" encoding="utf-8"?>
<ds:datastoreItem xmlns:ds="http://schemas.openxmlformats.org/officeDocument/2006/customXml" ds:itemID="{0C38F646-CC27-442F-A5AB-40BAB090DB4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1175</Words>
  <Application>WPS Presentation</Application>
  <PresentationFormat>On-screen Show (16:9)</PresentationFormat>
  <Paragraphs>178</Paragraphs>
  <Slides>31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SimSun</vt:lpstr>
      <vt:lpstr>Wingdings</vt:lpstr>
      <vt:lpstr>Arial</vt:lpstr>
      <vt:lpstr>Raleway Thin</vt:lpstr>
      <vt:lpstr>Barlow Light</vt:lpstr>
      <vt:lpstr>Raleway</vt:lpstr>
      <vt:lpstr>Microsoft JhengHei Light</vt:lpstr>
      <vt:lpstr>Calibri</vt:lpstr>
      <vt:lpstr>Barlow</vt:lpstr>
      <vt:lpstr>Microsoft YaHei</vt:lpstr>
      <vt:lpstr>Arial Unicode MS</vt:lpstr>
      <vt:lpstr>Raleway Thin</vt:lpstr>
      <vt:lpstr>Gaoler template</vt:lpstr>
      <vt:lpstr>PowerPoint 演示文稿</vt:lpstr>
      <vt:lpstr>PROJECT PRESENTATION</vt:lpstr>
      <vt:lpstr>OUTLINE</vt:lpstr>
      <vt:lpstr>GAME RULES</vt:lpstr>
      <vt:lpstr>PowerPoint 演示文稿</vt:lpstr>
      <vt:lpstr>PowerPoint 演示文稿</vt:lpstr>
      <vt:lpstr>FEATURES, MECHANISM</vt:lpstr>
      <vt:lpstr>PowerPoint 演示文稿</vt:lpstr>
      <vt:lpstr>PowerPoint 演示文稿</vt:lpstr>
      <vt:lpstr>PowerPoint 演示文稿</vt:lpstr>
      <vt:lpstr>PowerPoint 演示文稿</vt:lpstr>
      <vt:lpstr>Bombs</vt:lpstr>
      <vt:lpstr>PowerPoint 演示文稿</vt:lpstr>
      <vt:lpstr>PowerPoint 演示文稿</vt:lpstr>
      <vt:lpstr>Animations</vt:lpstr>
      <vt:lpstr>PowerPoint 演示文稿</vt:lpstr>
      <vt:lpstr>PowerPoint 演示文稿</vt:lpstr>
      <vt:lpstr>PowerPoint 演示文稿</vt:lpstr>
      <vt:lpstr>PowerPoint 演示文稿</vt:lpstr>
      <vt:lpstr>Move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Update new features and mechanisms</vt:lpstr>
      <vt:lpstr>Reinforcement of Game Graphics and other Gameplay features</vt:lpstr>
      <vt:lpstr>Approaching to an Online Multiplayer Game </vt:lpstr>
      <vt:lpstr>PowerPoint 演示文稿</vt:lpstr>
      <vt:lpstr>Links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WELCOME!!</dc:title>
  <dc:creator>Administrator</dc:creator>
  <cp:lastModifiedBy>Quang Anh</cp:lastModifiedBy>
  <cp:revision>57</cp:revision>
  <dcterms:created xsi:type="dcterms:W3CDTF">2021-01-08T04:04:00Z</dcterms:created>
  <dcterms:modified xsi:type="dcterms:W3CDTF">2021-06-07T03:52:23Z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1033-11.2.0.10152</vt:lpwstr>
  </property>
  <property fmtid="{D5CDD505-2E9C-101B-9397-08002B2CF9AE}" pid="3" name="ContentTypeId">
    <vt:lpwstr>0x01010070BACBA8D7012C48B9C8989B75D8BCD9</vt:lpwstr>
  </property>
</Properties>
</file>